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82" autoAdjust="0"/>
    <p:restoredTop sz="85174"/>
  </p:normalViewPr>
  <p:slideViewPr>
    <p:cSldViewPr snapToGrid="0" snapToObjects="1">
      <p:cViewPr varScale="1">
        <p:scale>
          <a:sx n="100" d="100"/>
          <a:sy n="100" d="100"/>
        </p:scale>
        <p:origin x="81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7/27/2024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34643321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7/27/2024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halynazhdan/IBM-SpaceX/blob/main/03-labs-jupyter-spacex-Data%20wrangling%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github.com/halynazhdan/IBM-SpaceX/blob/main/04-edadataviz.ipynb"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halynazhdan/IBM-SpaceX/blob/main/05-jupyter-labs-eda-sql-coursera_sql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halynazhdan/IBM-SpaceX/blob/main/06-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halynazhdan/IBM-SpaceX/blob/main/07-spacex_dash_app_copy%20(1).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halynazhdan/IBM-SpaceX/blob/main/08-ML-Predict.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halynazhdan/IBM-SpaceX/blob/main/01-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halynazhdan/IBM-SpaceX/blob/main/02-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Halyna </a:t>
            </a:r>
            <a:r>
              <a:rPr lang="en-US" dirty="0" err="1">
                <a:solidFill>
                  <a:schemeClr val="bg2"/>
                </a:solidFill>
                <a:latin typeface="Abadi"/>
                <a:ea typeface="SF Pro" pitchFamily="2" charset="0"/>
                <a:cs typeface="SF Pro" pitchFamily="2" charset="0"/>
              </a:rPr>
              <a:t>Zhdan</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27.07.2024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pPr lvl="1">
              <a:lnSpc>
                <a:spcPct val="120000"/>
              </a:lnSpc>
              <a:spcBef>
                <a:spcPts val="1400"/>
              </a:spcBef>
            </a:pPr>
            <a:r>
              <a:rPr lang="en-US" sz="2400" dirty="0">
                <a:solidFill>
                  <a:schemeClr val="bg2">
                    <a:lumMod val="50000"/>
                  </a:schemeClr>
                </a:solidFill>
                <a:latin typeface="Abadi"/>
              </a:rPr>
              <a:t>We did exploratory data analysis and defined training labels, encoded data to 0 and 1 , 0 landing was unsuccessful and 1 successful, after exported to csv</a:t>
            </a:r>
          </a:p>
          <a:p>
            <a:r>
              <a:rPr lang="en-CA" sz="1800" dirty="0">
                <a:hlinkClick r:id="rId3"/>
              </a:rPr>
              <a:t>IBM-SpaceX/03-labs-jupyter-spacex-Data wrangling (1).</a:t>
            </a:r>
            <a:r>
              <a:rPr lang="en-CA" sz="1800" dirty="0" err="1">
                <a:hlinkClick r:id="rId3"/>
              </a:rPr>
              <a:t>ipynb</a:t>
            </a:r>
            <a:r>
              <a:rPr lang="en-CA" sz="1800" dirty="0">
                <a:hlinkClick r:id="rId3"/>
              </a:rPr>
              <a:t> at main · </a:t>
            </a:r>
            <a:r>
              <a:rPr lang="en-CA" sz="1800" dirty="0" err="1">
                <a:hlinkClick r:id="rId3"/>
              </a:rPr>
              <a:t>halynazhdan</a:t>
            </a:r>
            <a:r>
              <a:rPr lang="en-CA" sz="1800" dirty="0">
                <a:hlinkClick r:id="rId3"/>
              </a:rPr>
              <a:t>/IBM-SpaceX (github.com)</a:t>
            </a:r>
            <a:endParaRPr lang="en-US" sz="18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CFED515A-3295-BD68-26E5-93AD21B09C4F}"/>
              </a:ext>
            </a:extLst>
          </p:cNvPr>
          <p:cNvPicPr>
            <a:picLocks noChangeAspect="1"/>
          </p:cNvPicPr>
          <p:nvPr/>
        </p:nvPicPr>
        <p:blipFill>
          <a:blip r:embed="rId4"/>
          <a:stretch>
            <a:fillRect/>
          </a:stretch>
        </p:blipFill>
        <p:spPr>
          <a:xfrm>
            <a:off x="215103" y="4458878"/>
            <a:ext cx="3613947" cy="2399121"/>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11183178" cy="4923967"/>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a:rPr>
              <a:t>We built dashboards between flight # and launch site, success rate, flight number and orbit and success trend by year</a:t>
            </a:r>
          </a:p>
          <a:p>
            <a:r>
              <a:rPr lang="en-CA" sz="2000" dirty="0">
                <a:hlinkClick r:id="rId4"/>
              </a:rPr>
              <a:t>IBM-SpaceX/04-edadataviz.ipynb at main · </a:t>
            </a:r>
            <a:r>
              <a:rPr lang="en-CA" sz="2000" dirty="0" err="1">
                <a:hlinkClick r:id="rId4"/>
              </a:rPr>
              <a:t>halynazhdan</a:t>
            </a:r>
            <a:r>
              <a:rPr lang="en-CA" sz="2000" dirty="0">
                <a:hlinkClick r:id="rId4"/>
              </a:rPr>
              <a:t>/IBM-SpaceX (github.com)</a:t>
            </a:r>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F2D4928A-F63B-5A92-E997-3E4DC82430AC}"/>
              </a:ext>
            </a:extLst>
          </p:cNvPr>
          <p:cNvPicPr>
            <a:picLocks noChangeAspect="1"/>
          </p:cNvPicPr>
          <p:nvPr/>
        </p:nvPicPr>
        <p:blipFill>
          <a:blip r:embed="rId5"/>
          <a:stretch>
            <a:fillRect/>
          </a:stretch>
        </p:blipFill>
        <p:spPr>
          <a:xfrm>
            <a:off x="633286" y="4194928"/>
            <a:ext cx="4296933" cy="2464035"/>
          </a:xfrm>
          <a:prstGeom prst="rect">
            <a:avLst/>
          </a:prstGeom>
        </p:spPr>
      </p:pic>
      <p:pic>
        <p:nvPicPr>
          <p:cNvPr id="8" name="Picture 7">
            <a:extLst>
              <a:ext uri="{FF2B5EF4-FFF2-40B4-BE49-F238E27FC236}">
                <a16:creationId xmlns:a16="http://schemas.microsoft.com/office/drawing/2014/main" id="{881896A9-9FFD-19A3-889F-E5F95C575828}"/>
              </a:ext>
            </a:extLst>
          </p:cNvPr>
          <p:cNvPicPr>
            <a:picLocks noChangeAspect="1"/>
          </p:cNvPicPr>
          <p:nvPr/>
        </p:nvPicPr>
        <p:blipFill>
          <a:blip r:embed="rId6"/>
          <a:stretch>
            <a:fillRect/>
          </a:stretch>
        </p:blipFill>
        <p:spPr>
          <a:xfrm>
            <a:off x="4930218" y="4194928"/>
            <a:ext cx="6956982" cy="246403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Below SQL queries have been built and executed:</a:t>
            </a:r>
          </a:p>
          <a:p>
            <a:pPr lvl="1">
              <a:lnSpc>
                <a:spcPct val="100000"/>
              </a:lnSpc>
              <a:spcBef>
                <a:spcPts val="1400"/>
              </a:spcBef>
            </a:pPr>
            <a:r>
              <a:rPr lang="en-US" sz="1800" dirty="0">
                <a:solidFill>
                  <a:schemeClr val="accent3">
                    <a:lumMod val="25000"/>
                  </a:schemeClr>
                </a:solidFill>
                <a:latin typeface="Abadi"/>
              </a:rPr>
              <a:t>Unique Sites names in the space mission</a:t>
            </a:r>
          </a:p>
          <a:p>
            <a:pPr lvl="1">
              <a:lnSpc>
                <a:spcPct val="100000"/>
              </a:lnSpc>
              <a:spcBef>
                <a:spcPts val="1400"/>
              </a:spcBef>
            </a:pPr>
            <a:r>
              <a:rPr lang="en-US" sz="1800" dirty="0">
                <a:solidFill>
                  <a:schemeClr val="accent3">
                    <a:lumMod val="25000"/>
                  </a:schemeClr>
                </a:solidFill>
                <a:latin typeface="Abadi"/>
              </a:rPr>
              <a:t>We calculated the total payload mass carries by boosters</a:t>
            </a:r>
          </a:p>
          <a:p>
            <a:pPr lvl="1">
              <a:lnSpc>
                <a:spcPct val="100000"/>
              </a:lnSpc>
              <a:spcBef>
                <a:spcPts val="1400"/>
              </a:spcBef>
            </a:pPr>
            <a:r>
              <a:rPr lang="en-US" sz="1800" dirty="0">
                <a:solidFill>
                  <a:schemeClr val="accent3">
                    <a:lumMod val="25000"/>
                  </a:schemeClr>
                </a:solidFill>
                <a:latin typeface="Abadi"/>
              </a:rPr>
              <a:t>We calculated the average payload mass carried by booster</a:t>
            </a:r>
          </a:p>
          <a:p>
            <a:pPr lvl="1">
              <a:lnSpc>
                <a:spcPct val="100000"/>
              </a:lnSpc>
              <a:spcBef>
                <a:spcPts val="1400"/>
              </a:spcBef>
            </a:pPr>
            <a:r>
              <a:rPr lang="en-US" sz="1800" dirty="0">
                <a:solidFill>
                  <a:schemeClr val="accent3">
                    <a:lumMod val="25000"/>
                  </a:schemeClr>
                </a:solidFill>
                <a:latin typeface="Abadi"/>
              </a:rPr>
              <a:t>The total of success and failure outcomes</a:t>
            </a:r>
          </a:p>
          <a:p>
            <a:pPr lvl="1">
              <a:lnSpc>
                <a:spcPct val="100000"/>
              </a:lnSpc>
              <a:spcBef>
                <a:spcPts val="1400"/>
              </a:spcBef>
            </a:pPr>
            <a:r>
              <a:rPr lang="en-US" sz="1800" dirty="0">
                <a:solidFill>
                  <a:schemeClr val="accent3">
                    <a:lumMod val="25000"/>
                  </a:schemeClr>
                </a:solidFill>
                <a:latin typeface="Abadi"/>
              </a:rPr>
              <a:t>We calculated the failed landing outcome , booster version and site name</a:t>
            </a:r>
            <a:endParaRPr lang="en-US" sz="1800" dirty="0">
              <a:solidFill>
                <a:schemeClr val="accent3">
                  <a:lumMod val="25000"/>
                </a:schemeClr>
              </a:solidFill>
              <a:latin typeface="Abadi" panose="020B0604020104020204" pitchFamily="34" charset="0"/>
            </a:endParaRPr>
          </a:p>
          <a:p>
            <a:r>
              <a:rPr lang="en-CA" sz="2000" dirty="0">
                <a:hlinkClick r:id="rId3"/>
              </a:rPr>
              <a:t>IBM-SpaceX/05-jupyter-labs-eda-sql-coursera_sqllite (1).</a:t>
            </a:r>
            <a:r>
              <a:rPr lang="en-CA" sz="2000" dirty="0" err="1">
                <a:hlinkClick r:id="rId3"/>
              </a:rPr>
              <a:t>ipynb</a:t>
            </a:r>
            <a:r>
              <a:rPr lang="en-CA" sz="2000" dirty="0">
                <a:hlinkClick r:id="rId3"/>
              </a:rPr>
              <a:t> at main · </a:t>
            </a:r>
            <a:r>
              <a:rPr lang="en-CA" sz="2000" dirty="0" err="1">
                <a:hlinkClick r:id="rId3"/>
              </a:rPr>
              <a:t>halynazhdan</a:t>
            </a:r>
            <a:r>
              <a:rPr lang="en-CA" sz="2000" dirty="0">
                <a:hlinkClick r:id="rId3"/>
              </a:rPr>
              <a:t>/IBM-SpaceX (github.com)</a:t>
            </a:r>
            <a:endParaRPr lang="en-US" sz="20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added objects :markers, circles, lines to mark launches of success or failure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0 was assigned for failure and 1 for success, use color marker to check which site was successful and which failed</a:t>
            </a:r>
          </a:p>
          <a:p>
            <a:pPr>
              <a:lnSpc>
                <a:spcPct val="100000"/>
              </a:lnSpc>
              <a:spcBef>
                <a:spcPts val="1400"/>
              </a:spcBef>
            </a:pPr>
            <a:r>
              <a:rPr lang="en-CA" sz="1600" dirty="0">
                <a:hlinkClick r:id="rId3"/>
              </a:rPr>
              <a:t>IBM-SpaceX/06-lab_jupyter_launch_site_location.ipynb at main · </a:t>
            </a:r>
            <a:r>
              <a:rPr lang="en-CA" sz="1600" dirty="0" err="1">
                <a:hlinkClick r:id="rId3"/>
              </a:rPr>
              <a:t>halynazhdan</a:t>
            </a:r>
            <a:r>
              <a:rPr lang="en-CA" sz="1600" dirty="0">
                <a:hlinkClick r:id="rId3"/>
              </a:rPr>
              <a:t>/IBM-SpaceX (github.com)</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Interactive dashboard was created using </a:t>
            </a:r>
            <a:r>
              <a:rPr lang="en-US" sz="2200" dirty="0" err="1">
                <a:solidFill>
                  <a:schemeClr val="accent3">
                    <a:lumMod val="25000"/>
                  </a:schemeClr>
                </a:solidFill>
                <a:latin typeface="Abadi" panose="020B0604020104020204" pitchFamily="34" charset="0"/>
              </a:rPr>
              <a:t>Plotly</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built pie charts total values by sites</a:t>
            </a:r>
          </a:p>
          <a:p>
            <a:pPr>
              <a:lnSpc>
                <a:spcPct val="100000"/>
              </a:lnSpc>
              <a:spcBef>
                <a:spcPts val="1400"/>
              </a:spcBef>
            </a:pPr>
            <a:r>
              <a:rPr lang="en-US" sz="2200" dirty="0">
                <a:solidFill>
                  <a:schemeClr val="accent3">
                    <a:lumMod val="25000"/>
                  </a:schemeClr>
                </a:solidFill>
                <a:latin typeface="Abadi" panose="020B0604020104020204" pitchFamily="34" charset="0"/>
              </a:rPr>
              <a:t>Plot scatter with Outcome, Payload for booster's version</a:t>
            </a:r>
          </a:p>
          <a:p>
            <a:pPr>
              <a:lnSpc>
                <a:spcPct val="100000"/>
              </a:lnSpc>
              <a:spcBef>
                <a:spcPts val="1400"/>
              </a:spcBef>
            </a:pPr>
            <a:r>
              <a:rPr lang="en-CA" sz="1600" dirty="0">
                <a:hlinkClick r:id="rId3"/>
              </a:rPr>
              <a:t>IBM-SpaceX/07-spacex_dash_app_copy (1).</a:t>
            </a:r>
            <a:r>
              <a:rPr lang="en-CA" sz="1600" dirty="0" err="1">
                <a:hlinkClick r:id="rId3"/>
              </a:rPr>
              <a:t>py</a:t>
            </a:r>
            <a:r>
              <a:rPr lang="en-CA" sz="1600" dirty="0">
                <a:hlinkClick r:id="rId3"/>
              </a:rPr>
              <a:t> at main · </a:t>
            </a:r>
            <a:r>
              <a:rPr lang="en-CA" sz="1600" dirty="0" err="1">
                <a:hlinkClick r:id="rId3"/>
              </a:rPr>
              <a:t>halynazhdan</a:t>
            </a:r>
            <a:r>
              <a:rPr lang="en-CA" sz="1600" dirty="0">
                <a:hlinkClick r:id="rId3"/>
              </a:rPr>
              <a:t>/IBM-SpaceX (github.com)</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loaded with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a:t>
            </a:r>
          </a:p>
          <a:p>
            <a:pPr>
              <a:lnSpc>
                <a:spcPct val="100000"/>
              </a:lnSpc>
              <a:spcBef>
                <a:spcPts val="1400"/>
              </a:spcBef>
            </a:pPr>
            <a:r>
              <a:rPr lang="en-US" sz="2200" dirty="0">
                <a:solidFill>
                  <a:schemeClr val="accent3">
                    <a:lumMod val="25000"/>
                  </a:schemeClr>
                </a:solidFill>
                <a:latin typeface="Abadi" panose="020B0604020104020204" pitchFamily="34" charset="0"/>
              </a:rPr>
              <a:t>After transformed it was split into test and train</a:t>
            </a:r>
          </a:p>
          <a:p>
            <a:pPr>
              <a:lnSpc>
                <a:spcPct val="100000"/>
              </a:lnSpc>
              <a:spcBef>
                <a:spcPts val="1400"/>
              </a:spcBef>
            </a:pPr>
            <a:r>
              <a:rPr lang="en-US" sz="2200" dirty="0">
                <a:solidFill>
                  <a:schemeClr val="accent3">
                    <a:lumMod val="25000"/>
                  </a:schemeClr>
                </a:solidFill>
                <a:latin typeface="Abadi" panose="020B0604020104020204" pitchFamily="34" charset="0"/>
              </a:rPr>
              <a:t>Used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to build ML</a:t>
            </a:r>
          </a:p>
          <a:p>
            <a:pPr>
              <a:lnSpc>
                <a:spcPct val="100000"/>
              </a:lnSpc>
              <a:spcBef>
                <a:spcPts val="1400"/>
              </a:spcBef>
            </a:pPr>
            <a:r>
              <a:rPr lang="en-US" sz="2200" dirty="0">
                <a:solidFill>
                  <a:schemeClr val="accent3">
                    <a:lumMod val="25000"/>
                  </a:schemeClr>
                </a:solidFill>
                <a:latin typeface="Abadi" panose="020B0604020104020204" pitchFamily="34" charset="0"/>
              </a:rPr>
              <a:t>Applied accuracy for the model, improved the model and developed the classification ML with the best performance</a:t>
            </a:r>
          </a:p>
          <a:p>
            <a:pPr>
              <a:lnSpc>
                <a:spcPct val="100000"/>
              </a:lnSpc>
              <a:spcBef>
                <a:spcPts val="1400"/>
              </a:spcBef>
            </a:pPr>
            <a:r>
              <a:rPr lang="en-CA" sz="1600" dirty="0">
                <a:hlinkClick r:id="rId3"/>
              </a:rPr>
              <a:t>IBM-SpaceX/08-ML-Predict.ipynb at main · </a:t>
            </a:r>
            <a:r>
              <a:rPr lang="en-CA" sz="1600" dirty="0" err="1">
                <a:hlinkClick r:id="rId3"/>
              </a:rPr>
              <a:t>halynazhdan</a:t>
            </a:r>
            <a:r>
              <a:rPr lang="en-CA" sz="1600" dirty="0">
                <a:hlinkClick r:id="rId3"/>
              </a:rPr>
              <a:t>/IBM-SpaceX (github.com)</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9850652"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As per below plot flight amount is correlated to success rate, larger flight-&gt; more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C3DBE66A-6B9F-D961-0FF8-227209D03578}"/>
              </a:ext>
            </a:extLst>
          </p:cNvPr>
          <p:cNvPicPr>
            <a:picLocks noChangeAspect="1"/>
          </p:cNvPicPr>
          <p:nvPr/>
        </p:nvPicPr>
        <p:blipFill>
          <a:blip r:embed="rId3"/>
          <a:stretch>
            <a:fillRect/>
          </a:stretch>
        </p:blipFill>
        <p:spPr>
          <a:xfrm>
            <a:off x="1037885" y="2972508"/>
            <a:ext cx="7849280" cy="198137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974558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Greater payload the higher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8" name="Picture 7">
            <a:extLst>
              <a:ext uri="{FF2B5EF4-FFF2-40B4-BE49-F238E27FC236}">
                <a16:creationId xmlns:a16="http://schemas.microsoft.com/office/drawing/2014/main" id="{3D305F2D-2904-0BA1-62EB-CC943C05B320}"/>
              </a:ext>
            </a:extLst>
          </p:cNvPr>
          <p:cNvPicPr>
            <a:picLocks noChangeAspect="1"/>
          </p:cNvPicPr>
          <p:nvPr/>
        </p:nvPicPr>
        <p:blipFill>
          <a:blip r:embed="rId3"/>
          <a:stretch>
            <a:fillRect/>
          </a:stretch>
        </p:blipFill>
        <p:spPr>
          <a:xfrm>
            <a:off x="677776" y="2914650"/>
            <a:ext cx="9312447" cy="219083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8764514"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ES-L1,HEO,GEO and SSO having the greatest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8677E9AF-765E-7DB3-F7E5-07BACE47ACAE}"/>
              </a:ext>
            </a:extLst>
          </p:cNvPr>
          <p:cNvPicPr>
            <a:picLocks noChangeAspect="1"/>
          </p:cNvPicPr>
          <p:nvPr/>
        </p:nvPicPr>
        <p:blipFill>
          <a:blip r:embed="rId3"/>
          <a:stretch>
            <a:fillRect/>
          </a:stretch>
        </p:blipFill>
        <p:spPr>
          <a:xfrm>
            <a:off x="770011" y="3030752"/>
            <a:ext cx="8474174" cy="237764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09575" y="2069756"/>
            <a:ext cx="1095374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If Orbit=LEO, success is related to # of flights.</a:t>
            </a:r>
          </a:p>
          <a:p>
            <a:pPr>
              <a:lnSpc>
                <a:spcPct val="100000"/>
              </a:lnSpc>
              <a:spcBef>
                <a:spcPts val="1400"/>
              </a:spcBef>
            </a:pPr>
            <a:r>
              <a:rPr lang="en-CA" sz="2200" dirty="0">
                <a:solidFill>
                  <a:schemeClr val="accent3">
                    <a:lumMod val="25000"/>
                  </a:schemeClr>
                </a:solidFill>
                <a:latin typeface="Abadi" panose="020B0604020104020204" pitchFamily="34" charset="0"/>
              </a:rPr>
              <a:t>If Orbit=GTO, no correlation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20A2B1C3-ECB2-AE48-4B3F-63C4EDC1C50A}"/>
              </a:ext>
            </a:extLst>
          </p:cNvPr>
          <p:cNvPicPr>
            <a:picLocks noChangeAspect="1"/>
          </p:cNvPicPr>
          <p:nvPr/>
        </p:nvPicPr>
        <p:blipFill>
          <a:blip r:embed="rId3"/>
          <a:stretch>
            <a:fillRect/>
          </a:stretch>
        </p:blipFill>
        <p:spPr>
          <a:xfrm>
            <a:off x="609600" y="3238499"/>
            <a:ext cx="10515600" cy="20288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10515600"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Orbit=PO,LEO,IIS having more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4A3B55D0-DE2A-EA65-C6E9-448DF6EA59F4}"/>
              </a:ext>
            </a:extLst>
          </p:cNvPr>
          <p:cNvPicPr>
            <a:picLocks noChangeAspect="1"/>
          </p:cNvPicPr>
          <p:nvPr/>
        </p:nvPicPr>
        <p:blipFill>
          <a:blip r:embed="rId3"/>
          <a:stretch>
            <a:fillRect/>
          </a:stretch>
        </p:blipFill>
        <p:spPr>
          <a:xfrm>
            <a:off x="1464617" y="3429000"/>
            <a:ext cx="7567316" cy="207282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10155164"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Starting from 2013 success goes up</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A01B52A7-E9D2-66FA-122D-FF20DB24C3CA}"/>
              </a:ext>
            </a:extLst>
          </p:cNvPr>
          <p:cNvPicPr>
            <a:picLocks noChangeAspect="1"/>
          </p:cNvPicPr>
          <p:nvPr/>
        </p:nvPicPr>
        <p:blipFill>
          <a:blip r:embed="rId3"/>
          <a:stretch>
            <a:fillRect/>
          </a:stretch>
        </p:blipFill>
        <p:spPr>
          <a:xfrm>
            <a:off x="2105026" y="3028949"/>
            <a:ext cx="6757274" cy="248602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Used distinct</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23F08318-B6B1-83CE-745A-6C1862C9DD49}"/>
              </a:ext>
            </a:extLst>
          </p:cNvPr>
          <p:cNvPicPr>
            <a:picLocks noChangeAspect="1"/>
          </p:cNvPicPr>
          <p:nvPr/>
        </p:nvPicPr>
        <p:blipFill>
          <a:blip r:embed="rId3"/>
          <a:stretch>
            <a:fillRect/>
          </a:stretch>
        </p:blipFill>
        <p:spPr>
          <a:xfrm>
            <a:off x="628485" y="3429000"/>
            <a:ext cx="3810330" cy="195851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below query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E274EB48-19CD-E082-1F1B-7793D523B1C5}"/>
              </a:ext>
            </a:extLst>
          </p:cNvPr>
          <p:cNvPicPr>
            <a:picLocks noChangeAspect="1"/>
          </p:cNvPicPr>
          <p:nvPr/>
        </p:nvPicPr>
        <p:blipFill>
          <a:blip r:embed="rId3"/>
          <a:stretch>
            <a:fillRect/>
          </a:stretch>
        </p:blipFill>
        <p:spPr>
          <a:xfrm>
            <a:off x="963718" y="2808631"/>
            <a:ext cx="9358171" cy="336833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below query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4916E929-A554-7FE9-1309-68B5B3CF1C05}"/>
              </a:ext>
            </a:extLst>
          </p:cNvPr>
          <p:cNvPicPr>
            <a:picLocks noChangeAspect="1"/>
          </p:cNvPicPr>
          <p:nvPr/>
        </p:nvPicPr>
        <p:blipFill>
          <a:blip r:embed="rId3"/>
          <a:stretch>
            <a:fillRect/>
          </a:stretch>
        </p:blipFill>
        <p:spPr>
          <a:xfrm>
            <a:off x="770011" y="3067763"/>
            <a:ext cx="5121084" cy="186706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below query: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1EBCB012-F6BB-25A1-80A3-66DB8EB90EC6}"/>
              </a:ext>
            </a:extLst>
          </p:cNvPr>
          <p:cNvPicPr>
            <a:picLocks noChangeAspect="1"/>
          </p:cNvPicPr>
          <p:nvPr/>
        </p:nvPicPr>
        <p:blipFill>
          <a:blip r:embed="rId3"/>
          <a:stretch>
            <a:fillRect/>
          </a:stretch>
        </p:blipFill>
        <p:spPr>
          <a:xfrm>
            <a:off x="770011" y="2522141"/>
            <a:ext cx="5387807" cy="224035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below query:</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5511DF8E-1FAB-D219-F8FA-61DAFA93BB7F}"/>
              </a:ext>
            </a:extLst>
          </p:cNvPr>
          <p:cNvPicPr>
            <a:picLocks noChangeAspect="1"/>
          </p:cNvPicPr>
          <p:nvPr/>
        </p:nvPicPr>
        <p:blipFill>
          <a:blip r:embed="rId3"/>
          <a:stretch>
            <a:fillRect/>
          </a:stretch>
        </p:blipFill>
        <p:spPr>
          <a:xfrm>
            <a:off x="902752" y="2592622"/>
            <a:ext cx="5014395" cy="1928027"/>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below query</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B5F03BC6-62F8-B97C-1D66-1B15D57C54D7}"/>
              </a:ext>
            </a:extLst>
          </p:cNvPr>
          <p:cNvPicPr>
            <a:picLocks noChangeAspect="1"/>
          </p:cNvPicPr>
          <p:nvPr/>
        </p:nvPicPr>
        <p:blipFill>
          <a:blip r:embed="rId3"/>
          <a:stretch>
            <a:fillRect/>
          </a:stretch>
        </p:blipFill>
        <p:spPr>
          <a:xfrm>
            <a:off x="770010" y="2812471"/>
            <a:ext cx="8626588" cy="237764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28775"/>
            <a:ext cx="9423347" cy="4690575"/>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857250" lvl="1" indent="-400050">
              <a:lnSpc>
                <a:spcPct val="100000"/>
              </a:lnSpc>
              <a:spcBef>
                <a:spcPts val="1400"/>
              </a:spcBef>
              <a:buFont typeface="+mj-lt"/>
              <a:buAutoNum type="romanLcPeriod"/>
            </a:pPr>
            <a:r>
              <a:rPr lang="en-US" sz="1800" dirty="0">
                <a:solidFill>
                  <a:schemeClr val="accent3">
                    <a:lumMod val="25000"/>
                  </a:schemeClr>
                </a:solidFill>
                <a:latin typeface="Abadi" panose="020B0604020104020204" pitchFamily="34" charset="0"/>
              </a:rPr>
              <a:t>Data understanding</a:t>
            </a:r>
          </a:p>
          <a:p>
            <a:pPr marL="857250" lvl="1" indent="-400050">
              <a:lnSpc>
                <a:spcPct val="100000"/>
              </a:lnSpc>
              <a:spcBef>
                <a:spcPts val="1400"/>
              </a:spcBef>
              <a:buFont typeface="+mj-lt"/>
              <a:buAutoNum type="romanLcPeriod"/>
            </a:pPr>
            <a:r>
              <a:rPr lang="en-US" sz="1800" dirty="0">
                <a:solidFill>
                  <a:schemeClr val="accent3">
                    <a:lumMod val="25000"/>
                  </a:schemeClr>
                </a:solidFill>
                <a:latin typeface="Abadi" panose="020B0604020104020204" pitchFamily="34" charset="0"/>
              </a:rPr>
              <a:t>Data collection with Web Scraping</a:t>
            </a:r>
          </a:p>
          <a:p>
            <a:pPr marL="857250" lvl="1" indent="-400050">
              <a:lnSpc>
                <a:spcPct val="100000"/>
              </a:lnSpc>
              <a:spcBef>
                <a:spcPts val="1400"/>
              </a:spcBef>
              <a:buFont typeface="+mj-lt"/>
              <a:buAutoNum type="romanLcPeriod"/>
            </a:pPr>
            <a:r>
              <a:rPr lang="en-US" sz="1800" dirty="0">
                <a:solidFill>
                  <a:schemeClr val="accent3">
                    <a:lumMod val="25000"/>
                  </a:schemeClr>
                </a:solidFill>
                <a:latin typeface="Abadi" panose="020B0604020104020204" pitchFamily="34" charset="0"/>
              </a:rPr>
              <a:t>Data Wrangling</a:t>
            </a:r>
          </a:p>
          <a:p>
            <a:pPr marL="857250" lvl="1" indent="-400050">
              <a:lnSpc>
                <a:spcPct val="100000"/>
              </a:lnSpc>
              <a:spcBef>
                <a:spcPts val="1400"/>
              </a:spcBef>
              <a:buFont typeface="+mj-lt"/>
              <a:buAutoNum type="romanLcPeriod"/>
            </a:pPr>
            <a:r>
              <a:rPr lang="en-US" sz="1800" dirty="0">
                <a:solidFill>
                  <a:schemeClr val="accent3">
                    <a:lumMod val="25000"/>
                  </a:schemeClr>
                </a:solidFill>
                <a:latin typeface="Abadi" panose="020B0604020104020204" pitchFamily="34" charset="0"/>
              </a:rPr>
              <a:t>Using SQL to analyze data</a:t>
            </a:r>
          </a:p>
          <a:p>
            <a:pPr marL="857250" lvl="1" indent="-400050">
              <a:lnSpc>
                <a:spcPct val="100000"/>
              </a:lnSpc>
              <a:spcBef>
                <a:spcPts val="1400"/>
              </a:spcBef>
              <a:buFont typeface="+mj-lt"/>
              <a:buAutoNum type="romanLcPeriod"/>
            </a:pPr>
            <a:r>
              <a:rPr lang="en-US" sz="1800" dirty="0">
                <a:solidFill>
                  <a:schemeClr val="accent3">
                    <a:lumMod val="25000"/>
                  </a:schemeClr>
                </a:solidFill>
                <a:latin typeface="Abadi" panose="020B0604020104020204" pitchFamily="34" charset="0"/>
              </a:rPr>
              <a:t>Exploring data with visuals and building analytics with Folium</a:t>
            </a:r>
          </a:p>
          <a:p>
            <a:pPr marL="857250" lvl="1" indent="-400050">
              <a:lnSpc>
                <a:spcPct val="100000"/>
              </a:lnSpc>
              <a:spcBef>
                <a:spcPts val="1400"/>
              </a:spcBef>
              <a:buFont typeface="+mj-lt"/>
              <a:buAutoNum type="romanLcPeriod"/>
            </a:pPr>
            <a:r>
              <a:rPr lang="en-US" sz="1800" dirty="0">
                <a:solidFill>
                  <a:schemeClr val="accent3">
                    <a:lumMod val="25000"/>
                  </a:schemeClr>
                </a:solidFill>
                <a:latin typeface="Abadi" panose="020B0604020104020204" pitchFamily="34" charset="0"/>
              </a:rPr>
              <a:t>Building ML model</a:t>
            </a:r>
          </a:p>
          <a:p>
            <a:pPr marL="857250" lvl="1" indent="-400050">
              <a:lnSpc>
                <a:spcPct val="100000"/>
              </a:lnSpc>
              <a:spcBef>
                <a:spcPts val="1400"/>
              </a:spcBef>
              <a:buFont typeface="+mj-lt"/>
              <a:buAutoNum type="romanLcPeriod"/>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marL="971550" lvl="1" indent="-514350">
              <a:lnSpc>
                <a:spcPct val="100000"/>
              </a:lnSpc>
              <a:spcBef>
                <a:spcPts val="1400"/>
              </a:spcBef>
              <a:buFont typeface="+mj-lt"/>
              <a:buAutoNum type="romanLcPeriod"/>
            </a:pPr>
            <a:r>
              <a:rPr lang="en-US" sz="1800" dirty="0">
                <a:solidFill>
                  <a:schemeClr val="accent3">
                    <a:lumMod val="25000"/>
                  </a:schemeClr>
                </a:solidFill>
                <a:latin typeface="Abadi" panose="020B0604020104020204" pitchFamily="34" charset="0"/>
              </a:rPr>
              <a:t>Data Analysis results</a:t>
            </a:r>
          </a:p>
          <a:p>
            <a:pPr marL="971550" lvl="1" indent="-514350">
              <a:lnSpc>
                <a:spcPct val="100000"/>
              </a:lnSpc>
              <a:spcBef>
                <a:spcPts val="1400"/>
              </a:spcBef>
              <a:buFont typeface="+mj-lt"/>
              <a:buAutoNum type="romanLcPeriod"/>
            </a:pPr>
            <a:r>
              <a:rPr lang="en-US" sz="1800" dirty="0">
                <a:solidFill>
                  <a:schemeClr val="accent3">
                    <a:lumMod val="25000"/>
                  </a:schemeClr>
                </a:solidFill>
                <a:latin typeface="Abadi" panose="020B0604020104020204" pitchFamily="34" charset="0"/>
              </a:rPr>
              <a:t>Data Visualizations results</a:t>
            </a:r>
          </a:p>
          <a:p>
            <a:pPr marL="857250" lvl="1" indent="-400050">
              <a:lnSpc>
                <a:spcPct val="100000"/>
              </a:lnSpc>
              <a:spcBef>
                <a:spcPts val="1400"/>
              </a:spcBef>
              <a:buFont typeface="+mj-lt"/>
              <a:buAutoNum type="romanLcPeriod"/>
            </a:pPr>
            <a:r>
              <a:rPr lang="en-US" sz="1800" dirty="0">
                <a:solidFill>
                  <a:schemeClr val="accent3">
                    <a:lumMod val="25000"/>
                  </a:schemeClr>
                </a:solidFill>
                <a:latin typeface="Abadi" panose="020B0604020104020204" pitchFamily="34" charset="0"/>
              </a:rPr>
              <a:t>Machine Learning predictive results</a:t>
            </a:r>
          </a:p>
          <a:p>
            <a:pPr marL="971550" lvl="1" indent="-514350">
              <a:lnSpc>
                <a:spcPct val="100000"/>
              </a:lnSpc>
              <a:spcBef>
                <a:spcPts val="1400"/>
              </a:spcBef>
              <a:buFont typeface="+mj-lt"/>
              <a:buAutoNum type="romanLcPeriod"/>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query below</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F7E05160-D013-4C1F-1F40-F7A48382F139}"/>
              </a:ext>
            </a:extLst>
          </p:cNvPr>
          <p:cNvPicPr>
            <a:picLocks noChangeAspect="1"/>
          </p:cNvPicPr>
          <p:nvPr/>
        </p:nvPicPr>
        <p:blipFill>
          <a:blip r:embed="rId3"/>
          <a:stretch>
            <a:fillRect/>
          </a:stretch>
        </p:blipFill>
        <p:spPr>
          <a:xfrm>
            <a:off x="906329" y="3186967"/>
            <a:ext cx="6685095" cy="225571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155165"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query below</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ED4EAD49-85F3-E48D-1510-CD6EE61A1375}"/>
              </a:ext>
            </a:extLst>
          </p:cNvPr>
          <p:cNvPicPr>
            <a:picLocks noChangeAspect="1"/>
          </p:cNvPicPr>
          <p:nvPr/>
        </p:nvPicPr>
        <p:blipFill>
          <a:blip r:embed="rId3"/>
          <a:stretch>
            <a:fillRect/>
          </a:stretch>
        </p:blipFill>
        <p:spPr>
          <a:xfrm>
            <a:off x="836686" y="2188952"/>
            <a:ext cx="9160034" cy="413039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query below</a:t>
            </a:r>
          </a:p>
          <a:p>
            <a:pPr>
              <a:lnSpc>
                <a:spcPct val="100000"/>
              </a:lnSpc>
              <a:spcBef>
                <a:spcPts val="1400"/>
              </a:spcBef>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3AEBA51D-33FD-0262-264A-E356F70F50F1}"/>
              </a:ext>
            </a:extLst>
          </p:cNvPr>
          <p:cNvPicPr>
            <a:picLocks noChangeAspect="1"/>
          </p:cNvPicPr>
          <p:nvPr/>
        </p:nvPicPr>
        <p:blipFill>
          <a:blip r:embed="rId3"/>
          <a:stretch>
            <a:fillRect/>
          </a:stretch>
        </p:blipFill>
        <p:spPr>
          <a:xfrm>
            <a:off x="915947" y="2621308"/>
            <a:ext cx="8245555" cy="245385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8" name="Picture 7">
            <a:extLst>
              <a:ext uri="{FF2B5EF4-FFF2-40B4-BE49-F238E27FC236}">
                <a16:creationId xmlns:a16="http://schemas.microsoft.com/office/drawing/2014/main" id="{81BF1C06-8973-EBB3-A7F5-FACBA3C39392}"/>
              </a:ext>
            </a:extLst>
          </p:cNvPr>
          <p:cNvPicPr>
            <a:picLocks noChangeAspect="1"/>
          </p:cNvPicPr>
          <p:nvPr/>
        </p:nvPicPr>
        <p:blipFill>
          <a:blip r:embed="rId3"/>
          <a:stretch>
            <a:fillRect/>
          </a:stretch>
        </p:blipFill>
        <p:spPr>
          <a:xfrm>
            <a:off x="944531" y="3037251"/>
            <a:ext cx="8055038" cy="3139712"/>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SpaceX launch sites are located in US: Florida and California</a:t>
            </a:r>
          </a:p>
          <a:p>
            <a:pPr marL="0" indent="0">
              <a:lnSpc>
                <a:spcPct val="100000"/>
              </a:lnSpc>
              <a:spcBef>
                <a:spcPts val="1400"/>
              </a:spcBef>
              <a:buNone/>
            </a:pPr>
            <a:endParaRPr lang="en-US" sz="2200" dirty="0">
              <a:solidFill>
                <a:schemeClr val="accent3">
                  <a:lumMod val="25000"/>
                </a:schemeClr>
              </a:solidFill>
              <a:latin typeface="Abadi"/>
            </a:endParaRP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Launching sites map</a:t>
            </a:r>
          </a:p>
        </p:txBody>
      </p:sp>
      <p:pic>
        <p:nvPicPr>
          <p:cNvPr id="6" name="Picture 5">
            <a:extLst>
              <a:ext uri="{FF2B5EF4-FFF2-40B4-BE49-F238E27FC236}">
                <a16:creationId xmlns:a16="http://schemas.microsoft.com/office/drawing/2014/main" id="{EA54CA5C-7D8B-9CAB-8FF7-0DEFD07BE051}"/>
              </a:ext>
            </a:extLst>
          </p:cNvPr>
          <p:cNvPicPr>
            <a:picLocks noChangeAspect="1"/>
          </p:cNvPicPr>
          <p:nvPr/>
        </p:nvPicPr>
        <p:blipFill>
          <a:blip r:embed="rId3"/>
          <a:stretch>
            <a:fillRect/>
          </a:stretch>
        </p:blipFill>
        <p:spPr>
          <a:xfrm>
            <a:off x="649211" y="2258666"/>
            <a:ext cx="9083827" cy="384685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352426" y="1825625"/>
            <a:ext cx="1016317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Green marker is successful launch and red is failure</a:t>
            </a: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on map</a:t>
            </a:r>
          </a:p>
        </p:txBody>
      </p:sp>
      <p:pic>
        <p:nvPicPr>
          <p:cNvPr id="4" name="Picture 3">
            <a:extLst>
              <a:ext uri="{FF2B5EF4-FFF2-40B4-BE49-F238E27FC236}">
                <a16:creationId xmlns:a16="http://schemas.microsoft.com/office/drawing/2014/main" id="{BA2061F4-957A-6EC3-3C3A-5218C918970D}"/>
              </a:ext>
            </a:extLst>
          </p:cNvPr>
          <p:cNvPicPr>
            <a:picLocks noChangeAspect="1"/>
          </p:cNvPicPr>
          <p:nvPr/>
        </p:nvPicPr>
        <p:blipFill>
          <a:blip r:embed="rId3"/>
          <a:stretch>
            <a:fillRect/>
          </a:stretch>
        </p:blipFill>
        <p:spPr>
          <a:xfrm>
            <a:off x="449368" y="2619375"/>
            <a:ext cx="4522682" cy="369997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9BF19334-D911-22E5-BAA6-8D4BB4E0D51F}"/>
              </a:ext>
            </a:extLst>
          </p:cNvPr>
          <p:cNvPicPr>
            <a:picLocks noGrp="1" noChangeAspect="1"/>
          </p:cNvPicPr>
          <p:nvPr>
            <p:ph idx="4294967295"/>
          </p:nvPr>
        </p:nvPicPr>
        <p:blipFill>
          <a:blip r:embed="rId3"/>
          <a:stretch>
            <a:fillRect/>
          </a:stretch>
        </p:blipFill>
        <p:spPr>
          <a:xfrm>
            <a:off x="770010" y="1690688"/>
            <a:ext cx="9612240" cy="4314825"/>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from Launch site to specific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 Launches By All sites</a:t>
            </a:r>
          </a:p>
        </p:txBody>
      </p:sp>
      <p:pic>
        <p:nvPicPr>
          <p:cNvPr id="7" name="Picture 6">
            <a:extLst>
              <a:ext uri="{FF2B5EF4-FFF2-40B4-BE49-F238E27FC236}">
                <a16:creationId xmlns:a16="http://schemas.microsoft.com/office/drawing/2014/main" id="{596EAB8F-21ED-25F1-79F9-BC7F73F7E8CB}"/>
              </a:ext>
            </a:extLst>
          </p:cNvPr>
          <p:cNvPicPr>
            <a:picLocks noChangeAspect="1"/>
          </p:cNvPicPr>
          <p:nvPr/>
        </p:nvPicPr>
        <p:blipFill>
          <a:blip r:embed="rId3"/>
          <a:stretch>
            <a:fillRect/>
          </a:stretch>
        </p:blipFill>
        <p:spPr>
          <a:xfrm>
            <a:off x="864599" y="1685925"/>
            <a:ext cx="7526926" cy="327659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676400"/>
            <a:ext cx="9814078" cy="41243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buFont typeface="Wingdings" panose="05000000000000000000" pitchFamily="2" charset="2"/>
              <a:buChar char="ü"/>
            </a:pPr>
            <a:endParaRPr lang="en-US" sz="1800" dirty="0">
              <a:solidFill>
                <a:schemeClr val="accent3">
                  <a:lumMod val="25000"/>
                </a:schemeClr>
              </a:solidFill>
              <a:latin typeface="Abadi" panose="020B0604020104020204" pitchFamily="34" charset="0"/>
            </a:endParaRPr>
          </a:p>
          <a:p>
            <a:pPr lvl="1" algn="just">
              <a:spcBef>
                <a:spcPts val="1400"/>
              </a:spcBef>
              <a:buFont typeface="Wingdings" panose="05000000000000000000" pitchFamily="2" charset="2"/>
              <a:buChar char="ü"/>
            </a:pPr>
            <a:r>
              <a:rPr lang="en-US" sz="1800" b="0" i="0" dirty="0">
                <a:solidFill>
                  <a:schemeClr val="tx1"/>
                </a:solidFill>
                <a:effectLst/>
                <a:highlight>
                  <a:srgbClr val="FFFFFF"/>
                </a:highlight>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a:t>
            </a:r>
            <a:r>
              <a:rPr lang="en-US" sz="1800" dirty="0">
                <a:solidFill>
                  <a:schemeClr val="tx1"/>
                </a:solidFill>
                <a:latin typeface="Abadi" panose="020B0604020104020204" pitchFamily="34" charset="0"/>
              </a:rPr>
              <a:t>We need to collect a data and build a ML model that predicts if SpaceX can reuse the first stage and if launch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 typeface="Wingdings" panose="05000000000000000000" pitchFamily="2" charset="2"/>
              <a:buChar char="ü"/>
            </a:pPr>
            <a:r>
              <a:rPr lang="en-US" sz="1800" dirty="0">
                <a:solidFill>
                  <a:schemeClr val="accent3">
                    <a:lumMod val="25000"/>
                  </a:schemeClr>
                </a:solidFill>
                <a:latin typeface="Abadi" panose="020B0604020104020204" pitchFamily="34" charset="0"/>
              </a:rPr>
              <a:t>What indicators must exist to land successfully</a:t>
            </a:r>
          </a:p>
          <a:p>
            <a:pPr lvl="1">
              <a:spcBef>
                <a:spcPts val="1400"/>
              </a:spcBef>
              <a:buFont typeface="Wingdings" panose="05000000000000000000" pitchFamily="2" charset="2"/>
              <a:buChar char="ü"/>
            </a:pPr>
            <a:r>
              <a:rPr lang="en-US" sz="1800" dirty="0">
                <a:solidFill>
                  <a:schemeClr val="accent3">
                    <a:lumMod val="25000"/>
                  </a:schemeClr>
                </a:solidFill>
                <a:latin typeface="Abadi" panose="020B0604020104020204" pitchFamily="34" charset="0"/>
              </a:rPr>
              <a:t>How to eliminate known issues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pic>
        <p:nvPicPr>
          <p:cNvPr id="4" name="Content Placeholder 3">
            <a:extLst>
              <a:ext uri="{FF2B5EF4-FFF2-40B4-BE49-F238E27FC236}">
                <a16:creationId xmlns:a16="http://schemas.microsoft.com/office/drawing/2014/main" id="{5E460C2F-1837-4F8C-4334-EC1524EB5A57}"/>
              </a:ext>
            </a:extLst>
          </p:cNvPr>
          <p:cNvPicPr>
            <a:picLocks noGrp="1" noChangeAspect="1"/>
          </p:cNvPicPr>
          <p:nvPr>
            <p:ph idx="4294967295"/>
          </p:nvPr>
        </p:nvPicPr>
        <p:blipFill>
          <a:blip r:embed="rId3"/>
          <a:stretch>
            <a:fillRect/>
          </a:stretch>
        </p:blipFill>
        <p:spPr>
          <a:xfrm>
            <a:off x="734028" y="1825625"/>
            <a:ext cx="6314472" cy="3508375"/>
          </a:xfrm>
          <a:prstGeom prst="rect">
            <a:avLst/>
          </a:prstGeom>
        </p:spPr>
      </p:pic>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Site with highest rate success</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pic>
        <p:nvPicPr>
          <p:cNvPr id="4" name="Content Placeholder 3">
            <a:extLst>
              <a:ext uri="{FF2B5EF4-FFF2-40B4-BE49-F238E27FC236}">
                <a16:creationId xmlns:a16="http://schemas.microsoft.com/office/drawing/2014/main" id="{6F9BB23B-F901-04B8-2569-926DDF1080C1}"/>
              </a:ext>
            </a:extLst>
          </p:cNvPr>
          <p:cNvPicPr>
            <a:picLocks noGrp="1" noChangeAspect="1"/>
          </p:cNvPicPr>
          <p:nvPr>
            <p:ph idx="4294967295"/>
          </p:nvPr>
        </p:nvPicPr>
        <p:blipFill>
          <a:blip r:embed="rId3"/>
          <a:stretch>
            <a:fillRect/>
          </a:stretch>
        </p:blipFill>
        <p:spPr>
          <a:xfrm>
            <a:off x="598561" y="1997711"/>
            <a:ext cx="5059289" cy="3117850"/>
          </a:xfrm>
          <a:prstGeom prst="rect">
            <a:avLst/>
          </a:prstGeom>
        </p:spPr>
      </p:pic>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plot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485900"/>
            <a:ext cx="10593315" cy="4407802"/>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per below decision tree has the highest score and decision tree is the best model</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3CC81DFA-2CB4-613C-04F4-40BE50917DB1}"/>
              </a:ext>
            </a:extLst>
          </p:cNvPr>
          <p:cNvPicPr>
            <a:picLocks noChangeAspect="1"/>
          </p:cNvPicPr>
          <p:nvPr/>
        </p:nvPicPr>
        <p:blipFill>
          <a:blip r:embed="rId3"/>
          <a:stretch>
            <a:fillRect/>
          </a:stretch>
        </p:blipFill>
        <p:spPr>
          <a:xfrm>
            <a:off x="828675" y="2628900"/>
            <a:ext cx="8093141" cy="316622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It shows performance of classification </a:t>
            </a:r>
            <a:r>
              <a:rPr lang="en-US" sz="2200" dirty="0" err="1">
                <a:solidFill>
                  <a:schemeClr val="accent3">
                    <a:lumMod val="25000"/>
                  </a:schemeClr>
                </a:solidFill>
                <a:latin typeface="Abadi" panose="020B0604020104020204" pitchFamily="34" charset="0"/>
              </a:rPr>
              <a:t>model.As</a:t>
            </a:r>
            <a:r>
              <a:rPr lang="en-US" sz="2200" dirty="0">
                <a:solidFill>
                  <a:schemeClr val="accent3">
                    <a:lumMod val="25000"/>
                  </a:schemeClr>
                </a:solidFill>
                <a:latin typeface="Abadi" panose="020B0604020104020204" pitchFamily="34" charset="0"/>
              </a:rPr>
              <a:t> you can see below it shows the count of true(1) or false(0) predictions.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68967663-CAF4-E9E4-B4B8-D1905164CDDA}"/>
              </a:ext>
            </a:extLst>
          </p:cNvPr>
          <p:cNvPicPr>
            <a:picLocks noChangeAspect="1"/>
          </p:cNvPicPr>
          <p:nvPr/>
        </p:nvPicPr>
        <p:blipFill>
          <a:blip r:embed="rId3"/>
          <a:stretch>
            <a:fillRect/>
          </a:stretch>
        </p:blipFill>
        <p:spPr>
          <a:xfrm>
            <a:off x="770011" y="3188601"/>
            <a:ext cx="3665538" cy="275867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8574014"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per the analysis we perform we can state that:</a:t>
            </a:r>
          </a:p>
          <a:p>
            <a:pPr>
              <a:lnSpc>
                <a:spcPct val="100000"/>
              </a:lnSpc>
              <a:spcBef>
                <a:spcPts val="1400"/>
              </a:spcBef>
            </a:pPr>
            <a:r>
              <a:rPr lang="en-US" sz="2200" dirty="0">
                <a:solidFill>
                  <a:schemeClr val="accent3">
                    <a:lumMod val="25000"/>
                  </a:schemeClr>
                </a:solidFill>
                <a:latin typeface="Abadi" panose="020B0604020104020204" pitchFamily="34" charset="0"/>
              </a:rPr>
              <a:t>Success rate increase from 2013 and is steady</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depends on flight amount </a:t>
            </a:r>
          </a:p>
          <a:p>
            <a:pPr>
              <a:lnSpc>
                <a:spcPct val="100000"/>
              </a:lnSpc>
              <a:spcBef>
                <a:spcPts val="1400"/>
              </a:spcBef>
            </a:pPr>
            <a:r>
              <a:rPr lang="en-US" sz="2200" dirty="0">
                <a:solidFill>
                  <a:schemeClr val="accent3">
                    <a:lumMod val="25000"/>
                  </a:schemeClr>
                </a:solidFill>
                <a:latin typeface="Abadi" panose="020B0604020104020204" pitchFamily="34" charset="0"/>
              </a:rPr>
              <a:t>KSC LC-39A is the most successful</a:t>
            </a:r>
          </a:p>
          <a:p>
            <a:pPr>
              <a:lnSpc>
                <a:spcPct val="100000"/>
              </a:lnSpc>
              <a:spcBef>
                <a:spcPts val="1400"/>
              </a:spcBef>
            </a:pPr>
            <a:r>
              <a:rPr lang="en-US" sz="2200" dirty="0">
                <a:solidFill>
                  <a:schemeClr val="accent3">
                    <a:lumMod val="25000"/>
                  </a:schemeClr>
                </a:solidFill>
                <a:latin typeface="Abadi" panose="020B0604020104020204" pitchFamily="34" charset="0"/>
              </a:rPr>
              <a:t>Decision tree is the best ML model for this scenario</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00000"/>
              </a:lnSpc>
              <a:spcBef>
                <a:spcPts val="1400"/>
              </a:spcBef>
              <a:buFont typeface="Arial" panose="020B0604020202020204" pitchFamily="34" charset="0"/>
              <a:buChar char="•"/>
            </a:pPr>
            <a:r>
              <a:rPr lang="en-US" sz="8000" dirty="0">
                <a:solidFill>
                  <a:schemeClr val="accent3">
                    <a:lumMod val="25000"/>
                  </a:schemeClr>
                </a:solidFill>
                <a:latin typeface="Abadi" panose="020B0604020104020204" pitchFamily="34" charset="0"/>
              </a:rPr>
              <a:t>Data was collected using web scraping and SpaceX REST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We encoded data to 0 and 1 , 0 landing was unsuccessful and 1 successful</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2" name="Rectangle 1">
            <a:extLst>
              <a:ext uri="{FF2B5EF4-FFF2-40B4-BE49-F238E27FC236}">
                <a16:creationId xmlns:a16="http://schemas.microsoft.com/office/drawing/2014/main" id="{26D8FAB2-E313-944F-A067-9F28438B9429}"/>
              </a:ext>
            </a:extLst>
          </p:cNvPr>
          <p:cNvSpPr>
            <a:spLocks noChangeArrowheads="1"/>
          </p:cNvSpPr>
          <p:nvPr/>
        </p:nvSpPr>
        <p:spPr bwMode="auto">
          <a:xfrm>
            <a:off x="0"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apple-system"/>
              </a:rPr>
              <a:t>n this lab we will mainly convert those outcomes into Training Labels with </a:t>
            </a:r>
            <a:r>
              <a:rPr kumimoji="0" lang="en-US" altLang="en-US" sz="1000" b="0" i="0" u="none" strike="noStrike" cap="none" normalizeH="0" baseline="0" dirty="0">
                <a:ln>
                  <a:noFill/>
                </a:ln>
                <a:solidFill>
                  <a:schemeClr val="tx1"/>
                </a:solidFill>
                <a:effectLst/>
                <a:latin typeface="var(--jp-code-font-family)"/>
              </a:rPr>
              <a:t>1</a:t>
            </a:r>
            <a:r>
              <a:rPr kumimoji="0" lang="en-US" altLang="en-US" sz="1000" b="0" i="0" u="none" strike="noStrike" cap="none" normalizeH="0" baseline="0" dirty="0">
                <a:ln>
                  <a:noFill/>
                </a:ln>
                <a:solidFill>
                  <a:schemeClr val="tx1"/>
                </a:solidFill>
                <a:effectLst/>
                <a:latin typeface="-apple-system"/>
              </a:rPr>
              <a:t> means the booster successfully landed </a:t>
            </a:r>
            <a:r>
              <a:rPr kumimoji="0" lang="en-US" altLang="en-US" sz="1000" b="0" i="0" u="none" strike="noStrike" cap="none" normalizeH="0" baseline="0" dirty="0">
                <a:ln>
                  <a:noFill/>
                </a:ln>
                <a:solidFill>
                  <a:schemeClr val="tx1"/>
                </a:solidFill>
                <a:effectLst/>
                <a:latin typeface="var(--jp-code-font-family)"/>
              </a:rPr>
              <a:t>0</a:t>
            </a:r>
            <a:r>
              <a:rPr kumimoji="0" lang="en-US" altLang="en-US" sz="1000" b="0" i="0" u="none" strike="noStrike" cap="none" normalizeH="0" baseline="0" dirty="0">
                <a:ln>
                  <a:noFill/>
                </a:ln>
                <a:solidFill>
                  <a:schemeClr val="tx1"/>
                </a:solidFill>
                <a:effectLst/>
                <a:latin typeface="-apple-system"/>
              </a:rPr>
              <a:t> means it was unsuccessful.</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below techniques to collect and clean data</a:t>
            </a:r>
          </a:p>
          <a:p>
            <a:pPr lvl="1">
              <a:lnSpc>
                <a:spcPct val="100000"/>
              </a:lnSpc>
              <a:spcBef>
                <a:spcPts val="1400"/>
              </a:spcBef>
              <a:buFont typeface="Wingdings" panose="05000000000000000000" pitchFamily="2" charset="2"/>
              <a:buChar char="ü"/>
            </a:pPr>
            <a:r>
              <a:rPr lang="en-US" sz="1800" dirty="0">
                <a:solidFill>
                  <a:schemeClr val="accent3">
                    <a:lumMod val="25000"/>
                  </a:schemeClr>
                </a:solidFill>
                <a:latin typeface="Abadi" panose="020B0604020104020204" pitchFamily="34" charset="0"/>
              </a:rPr>
              <a:t>Data was collected using SpaceX REST API with get request</a:t>
            </a:r>
          </a:p>
          <a:p>
            <a:pPr lvl="1">
              <a:lnSpc>
                <a:spcPct val="100000"/>
              </a:lnSpc>
              <a:spcBef>
                <a:spcPts val="1400"/>
              </a:spcBef>
              <a:buFont typeface="Wingdings" panose="05000000000000000000" pitchFamily="2" charset="2"/>
              <a:buChar char="ü"/>
            </a:pPr>
            <a:r>
              <a:rPr lang="en-US" sz="1800" dirty="0">
                <a:solidFill>
                  <a:schemeClr val="accent3">
                    <a:lumMod val="25000"/>
                  </a:schemeClr>
                </a:solidFill>
                <a:latin typeface="Abadi" panose="020B0604020104020204" pitchFamily="34" charset="0"/>
              </a:rPr>
              <a:t>Then we used </a:t>
            </a:r>
            <a:r>
              <a:rPr lang="en-US" sz="1800" dirty="0" err="1">
                <a:solidFill>
                  <a:schemeClr val="accent3">
                    <a:lumMod val="25000"/>
                  </a:schemeClr>
                </a:solidFill>
                <a:latin typeface="Abadi" panose="020B0604020104020204" pitchFamily="34" charset="0"/>
              </a:rPr>
              <a:t>json</a:t>
            </a:r>
            <a:r>
              <a:rPr lang="en-US" sz="1800" dirty="0">
                <a:solidFill>
                  <a:schemeClr val="accent3">
                    <a:lumMod val="25000"/>
                  </a:schemeClr>
                </a:solidFill>
                <a:latin typeface="Abadi" panose="020B0604020104020204" pitchFamily="34" charset="0"/>
              </a:rPr>
              <a:t>() and .</a:t>
            </a:r>
            <a:r>
              <a:rPr lang="en-US" sz="1800" dirty="0" err="1">
                <a:solidFill>
                  <a:schemeClr val="accent3">
                    <a:lumMod val="25000"/>
                  </a:schemeClr>
                </a:solidFill>
                <a:latin typeface="Abadi" panose="020B0604020104020204" pitchFamily="34" charset="0"/>
              </a:rPr>
              <a:t>json_normalize</a:t>
            </a:r>
            <a:r>
              <a:rPr lang="en-US" sz="1800" dirty="0">
                <a:solidFill>
                  <a:schemeClr val="accent3">
                    <a:lumMod val="25000"/>
                  </a:schemeClr>
                </a:solidFill>
                <a:latin typeface="Abadi" panose="020B0604020104020204" pitchFamily="34" charset="0"/>
              </a:rPr>
              <a:t>() to convert to </a:t>
            </a:r>
            <a:r>
              <a:rPr lang="en-US" sz="1800" dirty="0" err="1">
                <a:solidFill>
                  <a:schemeClr val="accent3">
                    <a:lumMod val="25000"/>
                  </a:schemeClr>
                </a:solidFill>
                <a:latin typeface="Abadi" panose="020B0604020104020204" pitchFamily="34" charset="0"/>
              </a:rPr>
              <a:t>dataframe</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 typeface="Wingdings" panose="05000000000000000000" pitchFamily="2" charset="2"/>
              <a:buChar char="ü"/>
            </a:pPr>
            <a:r>
              <a:rPr lang="en-US" sz="1800" dirty="0">
                <a:solidFill>
                  <a:schemeClr val="accent3">
                    <a:lumMod val="25000"/>
                  </a:schemeClr>
                </a:solidFill>
                <a:latin typeface="Abadi" panose="020B0604020104020204" pitchFamily="34" charset="0"/>
              </a:rPr>
              <a:t>Once in </a:t>
            </a:r>
            <a:r>
              <a:rPr lang="en-US" sz="1800" dirty="0" err="1">
                <a:solidFill>
                  <a:schemeClr val="accent3">
                    <a:lumMod val="25000"/>
                  </a:schemeClr>
                </a:solidFill>
                <a:latin typeface="Abadi" panose="020B0604020104020204" pitchFamily="34" charset="0"/>
              </a:rPr>
              <a:t>df</a:t>
            </a:r>
            <a:r>
              <a:rPr lang="en-US" sz="1800" dirty="0">
                <a:solidFill>
                  <a:schemeClr val="accent3">
                    <a:lumMod val="25000"/>
                  </a:schemeClr>
                </a:solidFill>
                <a:latin typeface="Abadi" panose="020B0604020104020204" pitchFamily="34" charset="0"/>
              </a:rPr>
              <a:t> data was cleaned</a:t>
            </a:r>
          </a:p>
          <a:p>
            <a:pPr lvl="1">
              <a:lnSpc>
                <a:spcPct val="100000"/>
              </a:lnSpc>
              <a:spcBef>
                <a:spcPts val="1400"/>
              </a:spcBef>
              <a:buFont typeface="Wingdings" panose="05000000000000000000" pitchFamily="2" charset="2"/>
              <a:buChar char="ü"/>
            </a:pPr>
            <a:r>
              <a:rPr lang="en-US" sz="1800" dirty="0">
                <a:solidFill>
                  <a:schemeClr val="accent3">
                    <a:lumMod val="25000"/>
                  </a:schemeClr>
                </a:solidFill>
                <a:latin typeface="Abadi" panose="020B0604020104020204" pitchFamily="34" charset="0"/>
              </a:rPr>
              <a:t>Also we used </a:t>
            </a:r>
            <a:r>
              <a:rPr lang="en-US" sz="1800" dirty="0" err="1">
                <a:solidFill>
                  <a:schemeClr val="accent3">
                    <a:lumMod val="25000"/>
                  </a:schemeClr>
                </a:solidFill>
                <a:latin typeface="Abadi" panose="020B0604020104020204" pitchFamily="34" charset="0"/>
              </a:rPr>
              <a:t>beautifulsoap</a:t>
            </a:r>
            <a:r>
              <a:rPr lang="en-US" sz="1800" dirty="0">
                <a:solidFill>
                  <a:schemeClr val="accent3">
                    <a:lumMod val="25000"/>
                  </a:schemeClr>
                </a:solidFill>
                <a:latin typeface="Abadi" panose="020B0604020104020204" pitchFamily="34" charset="0"/>
              </a:rPr>
              <a:t> package for web scraping to get data from </a:t>
            </a:r>
            <a:r>
              <a:rPr lang="en-US" sz="1800" dirty="0" err="1">
                <a:solidFill>
                  <a:schemeClr val="accent3">
                    <a:lumMod val="25000"/>
                  </a:schemeClr>
                </a:solidFill>
                <a:latin typeface="Abadi" panose="020B0604020104020204" pitchFamily="34" charset="0"/>
              </a:rPr>
              <a:t>wikipedia</a:t>
            </a: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CA" sz="1600" dirty="0">
                <a:hlinkClick r:id="rId3"/>
              </a:rPr>
              <a:t>IBM-SpaceX/01-jupyter-labs-spacex-data-collection-api.ipynb at main · </a:t>
            </a:r>
            <a:r>
              <a:rPr lang="en-CA" sz="1600" dirty="0" err="1">
                <a:hlinkClick r:id="rId3"/>
              </a:rPr>
              <a:t>halynazhdan</a:t>
            </a:r>
            <a:r>
              <a:rPr lang="en-CA" sz="1600" dirty="0">
                <a:hlinkClick r:id="rId3"/>
              </a:rPr>
              <a:t>/IBM-SpaceX (github.com)</a:t>
            </a:r>
            <a:r>
              <a:rPr lang="en-US" sz="2200" dirty="0">
                <a:solidFill>
                  <a:schemeClr val="accent3">
                    <a:lumMod val="25000"/>
                  </a:schemeClr>
                </a:solidFill>
                <a:latin typeface="Abadi" panose="020B0604020104020204" pitchFamily="34" charset="0"/>
              </a:rPr>
              <a:t> 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ECA68975-AAE7-E04E-39BA-FF3CEC3A78EE}"/>
              </a:ext>
            </a:extLst>
          </p:cNvPr>
          <p:cNvPicPr>
            <a:picLocks noChangeAspect="1"/>
          </p:cNvPicPr>
          <p:nvPr/>
        </p:nvPicPr>
        <p:blipFill>
          <a:blip r:embed="rId4"/>
          <a:stretch>
            <a:fillRect/>
          </a:stretch>
        </p:blipFill>
        <p:spPr>
          <a:xfrm>
            <a:off x="5996972" y="1800225"/>
            <a:ext cx="5461000" cy="419893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CA" sz="1600" dirty="0">
                <a:hlinkClick r:id="rId3"/>
              </a:rPr>
              <a:t>IBM-SpaceX/02-jupyter-labs-webscraping.ipynb at main · </a:t>
            </a:r>
            <a:r>
              <a:rPr lang="en-CA" sz="1600" dirty="0" err="1">
                <a:hlinkClick r:id="rId3"/>
              </a:rPr>
              <a:t>halynazhdan</a:t>
            </a:r>
            <a:r>
              <a:rPr lang="en-CA" sz="1600" dirty="0">
                <a:hlinkClick r:id="rId3"/>
              </a:rPr>
              <a:t>/IBM-SpaceX (github.com)</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7" name="Picture 6">
            <a:extLst>
              <a:ext uri="{FF2B5EF4-FFF2-40B4-BE49-F238E27FC236}">
                <a16:creationId xmlns:a16="http://schemas.microsoft.com/office/drawing/2014/main" id="{E08FE0CF-80B4-D047-2018-66B148C54CDD}"/>
              </a:ext>
            </a:extLst>
          </p:cNvPr>
          <p:cNvPicPr>
            <a:picLocks noChangeAspect="1"/>
          </p:cNvPicPr>
          <p:nvPr/>
        </p:nvPicPr>
        <p:blipFill>
          <a:blip r:embed="rId4"/>
          <a:stretch>
            <a:fillRect/>
          </a:stretch>
        </p:blipFill>
        <p:spPr>
          <a:xfrm>
            <a:off x="5910262" y="1792288"/>
            <a:ext cx="5461000" cy="420687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586</TotalTime>
  <Words>1288</Words>
  <Application>Microsoft Office PowerPoint</Application>
  <PresentationFormat>Widescreen</PresentationFormat>
  <Paragraphs>210</Paragraphs>
  <Slides>47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-apple-system</vt:lpstr>
      <vt:lpstr>Arial</vt:lpstr>
      <vt:lpstr>Calibri</vt:lpstr>
      <vt:lpstr>IBM Plex Mono SemiBold</vt:lpstr>
      <vt:lpstr>var(--jp-code-font-family)</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Microsoft Office</cp:lastModifiedBy>
  <cp:revision>230</cp:revision>
  <dcterms:created xsi:type="dcterms:W3CDTF">2021-04-29T18:58:34Z</dcterms:created>
  <dcterms:modified xsi:type="dcterms:W3CDTF">2024-07-28T06:26:46Z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